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8" r:id="rId1"/>
  </p:sldMasterIdLst>
  <p:sldIdLst>
    <p:sldId id="256" r:id="rId2"/>
    <p:sldId id="258" r:id="rId3"/>
    <p:sldId id="265" r:id="rId4"/>
    <p:sldId id="266" r:id="rId5"/>
    <p:sldId id="267" r:id="rId6"/>
    <p:sldId id="257" r:id="rId7"/>
    <p:sldId id="268" r:id="rId8"/>
    <p:sldId id="259" r:id="rId9"/>
    <p:sldId id="260" r:id="rId10"/>
    <p:sldId id="262" r:id="rId11"/>
    <p:sldId id="269" r:id="rId12"/>
    <p:sldId id="272" r:id="rId13"/>
    <p:sldId id="261" r:id="rId14"/>
    <p:sldId id="270" r:id="rId15"/>
    <p:sldId id="271" r:id="rId16"/>
    <p:sldId id="263" r:id="rId17"/>
    <p:sldId id="273" r:id="rId18"/>
    <p:sldId id="264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9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003342B-4AF2-2640-B239-A8AA4FAE21E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50655C2-BA08-1348-8967-D28449D7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96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342B-4AF2-2640-B239-A8AA4FAE21E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55C2-BA08-1348-8967-D28449D7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17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342B-4AF2-2640-B239-A8AA4FAE21E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55C2-BA08-1348-8967-D28449D7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3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342B-4AF2-2640-B239-A8AA4FAE21E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55C2-BA08-1348-8967-D28449D7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66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342B-4AF2-2640-B239-A8AA4FAE21E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55C2-BA08-1348-8967-D28449D7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30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342B-4AF2-2640-B239-A8AA4FAE21E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55C2-BA08-1348-8967-D28449D7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54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342B-4AF2-2640-B239-A8AA4FAE21E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55C2-BA08-1348-8967-D28449D7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9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342B-4AF2-2640-B239-A8AA4FAE21E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55C2-BA08-1348-8967-D28449D7EC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04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342B-4AF2-2640-B239-A8AA4FAE21E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55C2-BA08-1348-8967-D28449D7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342B-4AF2-2640-B239-A8AA4FAE21E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55C2-BA08-1348-8967-D28449D7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9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342B-4AF2-2640-B239-A8AA4FAE21E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55C2-BA08-1348-8967-D28449D7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5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342B-4AF2-2640-B239-A8AA4FAE21E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55C2-BA08-1348-8967-D28449D7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69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342B-4AF2-2640-B239-A8AA4FAE21E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55C2-BA08-1348-8967-D28449D7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22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342B-4AF2-2640-B239-A8AA4FAE21E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55C2-BA08-1348-8967-D28449D7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1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342B-4AF2-2640-B239-A8AA4FAE21E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55C2-BA08-1348-8967-D28449D7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7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342B-4AF2-2640-B239-A8AA4FAE21E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55C2-BA08-1348-8967-D28449D7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92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342B-4AF2-2640-B239-A8AA4FAE21E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655C2-BA08-1348-8967-D28449D7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3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03342B-4AF2-2640-B239-A8AA4FAE21ED}" type="datetimeFigureOut">
              <a:rPr lang="en-US" smtClean="0"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0655C2-BA08-1348-8967-D28449D7E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07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  <p:sldLayoutId id="2147484132" r:id="rId14"/>
    <p:sldLayoutId id="2147484133" r:id="rId15"/>
    <p:sldLayoutId id="2147484134" r:id="rId16"/>
    <p:sldLayoutId id="21474841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DA8D1-AAE6-634E-B4AD-BBA2A9DFC0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Cleveland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619DE-0451-124B-8E46-A6F8EA58F9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City of the future – of the past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6178D2-D978-FF4D-9305-7BD27234C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640" y="0"/>
            <a:ext cx="4575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3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5EFAC-91C3-EA4A-ACB8-C3AEE4F4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Roger </a:t>
            </a:r>
            <a:r>
              <a:rPr lang="en-US" dirty="0" err="1"/>
              <a:t>Zelazny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9FDF5-2534-A542-A429-FA9855CE1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Graduated WRU with BA in English in 1959</a:t>
            </a:r>
          </a:p>
          <a:p>
            <a:r>
              <a:rPr lang="en-US" dirty="0"/>
              <a:t>Hugo winner (as mentioned)</a:t>
            </a:r>
          </a:p>
          <a:p>
            <a:r>
              <a:rPr lang="en-US" dirty="0"/>
              <a:t>Fencer!</a:t>
            </a:r>
          </a:p>
          <a:p>
            <a:r>
              <a:rPr lang="en-US" dirty="0"/>
              <a:t>Known for his Amber series</a:t>
            </a:r>
          </a:p>
          <a:p>
            <a:r>
              <a:rPr lang="en-US" dirty="0"/>
              <a:t>Novel “Doorways in the Sand” takes place on a college campus that will feel very familiar to CWRU students.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CFB82E-04C1-3147-ABDA-CE6D89890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0" y="918633"/>
            <a:ext cx="5549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6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41FFB-EDF9-C542-BACA-61F9F25D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1970s and 80s: Dystopia and Social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E9E69-D122-9A47-811D-E7B81670E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337809" cy="3649133"/>
          </a:xfrm>
        </p:spPr>
        <p:txBody>
          <a:bodyPr/>
          <a:lstStyle/>
          <a:p>
            <a:r>
              <a:rPr lang="en-US" dirty="0"/>
              <a:t>Changing demographics and social upheaval turn attention to social change more than technological change</a:t>
            </a:r>
          </a:p>
          <a:p>
            <a:r>
              <a:rPr lang="en-US" dirty="0"/>
              <a:t>Magazine circulations declines as more people read trade paperbacks for their fiction – Series Novels / media tie-ins are king (and dominate to this day.)</a:t>
            </a:r>
          </a:p>
          <a:p>
            <a:r>
              <a:rPr lang="en-US" dirty="0"/>
              <a:t>Film effects make filming science fiction concepts easier – Star Wars shakes the world</a:t>
            </a:r>
          </a:p>
          <a:p>
            <a:r>
              <a:rPr lang="en-US" dirty="0"/>
              <a:t>Disconnect between Sci-Fi media and the written genre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87A402-856C-9149-8762-EEC799E89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770" y="1954530"/>
            <a:ext cx="3109189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92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0C249-9B25-B144-A9C0-76876553B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70s and 80s Cleveland Science Fiction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7411B-2B06-8847-B921-83F2D098D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7063739" cy="3649133"/>
          </a:xfrm>
        </p:spPr>
        <p:txBody>
          <a:bodyPr/>
          <a:lstStyle/>
          <a:p>
            <a:r>
              <a:rPr lang="en-US" dirty="0"/>
              <a:t>S. Andrew Swann’s ”Forests of the Night” series</a:t>
            </a:r>
          </a:p>
          <a:p>
            <a:r>
              <a:rPr lang="en-US" dirty="0"/>
              <a:t>Howard the Duck </a:t>
            </a:r>
          </a:p>
          <a:p>
            <a:r>
              <a:rPr lang="en-US" dirty="0"/>
              <a:t>CWRU film society founded in 1970!  (First Science Fiction Marathon in 1976)</a:t>
            </a:r>
          </a:p>
          <a:p>
            <a:r>
              <a:rPr lang="en-US" dirty="0"/>
              <a:t>Founding of the Cajun Sushi Hamsters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AB67D-2299-C84A-9307-9B58A71C6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13" y="5084312"/>
            <a:ext cx="1344930" cy="1139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0EA2A-18F7-9747-AACE-C699BEC2A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6" y="1839727"/>
            <a:ext cx="27686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81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D61C5-B96B-D044-88FF-FBC81A24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Cajun Sushi Hamsters from 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592-4C27-2A46-9549-0C21F7125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60220"/>
            <a:ext cx="10131425" cy="46405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Founded in 1986 by Mary </a:t>
            </a:r>
            <a:r>
              <a:rPr lang="en-US" dirty="0" err="1"/>
              <a:t>Turzillo</a:t>
            </a:r>
            <a:r>
              <a:rPr lang="en-US" dirty="0"/>
              <a:t> (Nebula winner)</a:t>
            </a:r>
          </a:p>
          <a:p>
            <a:r>
              <a:rPr lang="en-US" dirty="0"/>
              <a:t>Geoff Landis acts as group secretary – Mary’s husband and winner of three Hugo awards</a:t>
            </a:r>
          </a:p>
          <a:p>
            <a:r>
              <a:rPr lang="en-US" dirty="0"/>
              <a:t>Other notable past / present members:</a:t>
            </a:r>
          </a:p>
          <a:p>
            <a:pPr lvl="1"/>
            <a:r>
              <a:rPr lang="en-US" dirty="0"/>
              <a:t>Tobias </a:t>
            </a:r>
            <a:r>
              <a:rPr lang="en-US" dirty="0" err="1"/>
              <a:t>Buckell</a:t>
            </a:r>
            <a:r>
              <a:rPr lang="en-US" dirty="0"/>
              <a:t> (Campbell, Nebula nominations, NYT bestseller)</a:t>
            </a:r>
          </a:p>
          <a:p>
            <a:pPr lvl="1"/>
            <a:r>
              <a:rPr lang="en-US" dirty="0"/>
              <a:t>Astrid Julian</a:t>
            </a:r>
          </a:p>
          <a:p>
            <a:pPr lvl="1"/>
            <a:r>
              <a:rPr lang="en-US" dirty="0"/>
              <a:t>Ellen </a:t>
            </a:r>
            <a:r>
              <a:rPr lang="en-US" dirty="0" err="1"/>
              <a:t>Klages</a:t>
            </a:r>
            <a:r>
              <a:rPr lang="en-US" dirty="0"/>
              <a:t> (Nebula)</a:t>
            </a:r>
          </a:p>
          <a:p>
            <a:pPr lvl="1"/>
            <a:r>
              <a:rPr lang="en-US" dirty="0"/>
              <a:t>Maureen McHugh (Hugo)</a:t>
            </a:r>
          </a:p>
          <a:p>
            <a:pPr lvl="1"/>
            <a:r>
              <a:rPr lang="en-US" dirty="0"/>
              <a:t>Charles </a:t>
            </a:r>
            <a:r>
              <a:rPr lang="en-US" dirty="0" err="1"/>
              <a:t>Oberndorf</a:t>
            </a:r>
            <a:r>
              <a:rPr lang="en-US" dirty="0"/>
              <a:t> (Tiptree, Locus nominations)</a:t>
            </a:r>
          </a:p>
          <a:p>
            <a:pPr lvl="1"/>
            <a:r>
              <a:rPr lang="en-US" dirty="0" err="1"/>
              <a:t>Catherynne</a:t>
            </a:r>
            <a:r>
              <a:rPr lang="en-US" dirty="0"/>
              <a:t> Valente (Hugo nomination)</a:t>
            </a:r>
          </a:p>
          <a:p>
            <a:pPr lvl="1"/>
            <a:r>
              <a:rPr lang="en-US" dirty="0"/>
              <a:t>Ferret </a:t>
            </a:r>
            <a:r>
              <a:rPr lang="en-US" dirty="0" err="1"/>
              <a:t>Steimetz</a:t>
            </a:r>
            <a:endParaRPr lang="en-US" dirty="0"/>
          </a:p>
          <a:p>
            <a:pPr lvl="1"/>
            <a:r>
              <a:rPr lang="en-US" dirty="0"/>
              <a:t>S. Andrew Swann</a:t>
            </a:r>
          </a:p>
          <a:p>
            <a:pPr lvl="1"/>
            <a:r>
              <a:rPr lang="en-US" dirty="0"/>
              <a:t>Sarah Willis</a:t>
            </a:r>
          </a:p>
          <a:p>
            <a:pPr lvl="1"/>
            <a:r>
              <a:rPr lang="en-US" dirty="0"/>
              <a:t>Marie </a:t>
            </a:r>
            <a:r>
              <a:rPr lang="en-US" dirty="0" err="1"/>
              <a:t>Vibbert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CE900-0444-5744-86ED-47968B66D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689" y="4266130"/>
            <a:ext cx="2386012" cy="17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14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0EB86-B2F0-EE48-8646-7AC45E78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90s and 2000’s: Dawn of the 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7BBAE-2886-DB4B-A9D2-F72BD66E9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focus on the mind and artificial realities</a:t>
            </a:r>
          </a:p>
          <a:p>
            <a:r>
              <a:rPr lang="en-US" dirty="0"/>
              <a:t>Experimental “Hyper Novels”</a:t>
            </a:r>
          </a:p>
          <a:p>
            <a:r>
              <a:rPr lang="en-US" dirty="0"/>
              <a:t>Average book lengths grow astonishingly as consumers purchase doorstops from Steven King and Tad Williams.  Trilogies of the 70s and 80s re-issued as single volumes.</a:t>
            </a:r>
          </a:p>
          <a:p>
            <a:r>
              <a:rPr lang="en-US" dirty="0"/>
              <a:t>Mary </a:t>
            </a:r>
            <a:r>
              <a:rPr lang="en-US" dirty="0" err="1"/>
              <a:t>Doria</a:t>
            </a:r>
            <a:r>
              <a:rPr lang="en-US" dirty="0"/>
              <a:t> Russell’s “The Sparrow” in 1996 wins Arthur C. Clarke, Tiptree Awards, she worked for the CWRU school of Dental Medicine teaching anatomy.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0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A3040-03B5-2F40-BEBC-42B65AB6B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A New golden 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65447-FED7-0047-B48A-F9AD974A2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Science Fiction flourishing due to greater ease of collaboration with translators, electronic distribution</a:t>
            </a:r>
          </a:p>
          <a:p>
            <a:r>
              <a:rPr lang="en-US" dirty="0"/>
              <a:t>Rise of the electronic magazines: </a:t>
            </a:r>
            <a:r>
              <a:rPr lang="en-US" dirty="0" err="1"/>
              <a:t>Clarkesworld</a:t>
            </a:r>
            <a:r>
              <a:rPr lang="en-US" dirty="0"/>
              <a:t>, Strange Horizons, Lightspeed – their hit-rates are far higher than any print magazine subscription roll.</a:t>
            </a:r>
          </a:p>
          <a:p>
            <a:r>
              <a:rPr lang="en-US" dirty="0"/>
              <a:t>New prominence of the novella </a:t>
            </a:r>
            <a:r>
              <a:rPr lang="en-US" dirty="0" err="1"/>
              <a:t>Tor.Com</a:t>
            </a:r>
            <a:r>
              <a:rPr lang="en-US" dirty="0"/>
              <a:t>, Apex Books, </a:t>
            </a:r>
            <a:r>
              <a:rPr lang="en-US" dirty="0" err="1"/>
              <a:t>ebooks</a:t>
            </a:r>
            <a:r>
              <a:rPr lang="en-US" dirty="0"/>
              <a:t> – electronic readers less concerned with spine thickness!</a:t>
            </a:r>
          </a:p>
          <a:p>
            <a:r>
              <a:rPr lang="en-US" dirty="0"/>
              <a:t>124 authors in the Internet Science Fiction Database list “Cleveland, OH” as birthplace</a:t>
            </a:r>
          </a:p>
          <a:p>
            <a:r>
              <a:rPr lang="en-US" dirty="0"/>
              <a:t>The Submission Grinder lists 22 pro-rate Science Fiction markets open RIGHT NOW to submissions.</a:t>
            </a:r>
          </a:p>
        </p:txBody>
      </p:sp>
    </p:spTree>
    <p:extLst>
      <p:ext uri="{BB962C8B-B14F-4D97-AF65-F5344CB8AC3E}">
        <p14:creationId xmlns:p14="http://schemas.microsoft.com/office/powerpoint/2010/main" val="2056929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24CD-C298-1046-8872-1CDECF01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Science Fiction Books set in Cleveland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871EC-6E52-014A-B529-5C45C697B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S. Andrew Swann “Dragons of the Cuyahoga”, “Dwarves of Whiskey Island”, “Forests of the Night”</a:t>
            </a:r>
          </a:p>
          <a:p>
            <a:r>
              <a:rPr lang="en-US" dirty="0"/>
              <a:t>Charles </a:t>
            </a:r>
            <a:r>
              <a:rPr lang="en-US" dirty="0" err="1"/>
              <a:t>Oberndorf</a:t>
            </a:r>
            <a:r>
              <a:rPr lang="en-US" dirty="0"/>
              <a:t> “Sheltered Lives”</a:t>
            </a:r>
          </a:p>
          <a:p>
            <a:r>
              <a:rPr lang="en-US" dirty="0"/>
              <a:t>Roger </a:t>
            </a:r>
            <a:r>
              <a:rPr lang="en-US" dirty="0" err="1"/>
              <a:t>Zelazny</a:t>
            </a:r>
            <a:r>
              <a:rPr lang="en-US" dirty="0"/>
              <a:t> “Doorways in the Sand”</a:t>
            </a:r>
          </a:p>
          <a:p>
            <a:r>
              <a:rPr lang="en-US" dirty="0"/>
              <a:t>Thomas Pynchon “Against the Day” (has a scene at CWRU)</a:t>
            </a:r>
          </a:p>
          <a:p>
            <a:r>
              <a:rPr lang="en-US" dirty="0"/>
              <a:t>Fritz </a:t>
            </a:r>
            <a:r>
              <a:rPr lang="en-US" dirty="0" err="1"/>
              <a:t>Leiber</a:t>
            </a:r>
            <a:r>
              <a:rPr lang="en-US" dirty="0"/>
              <a:t> “The Creature from Cleveland Depths and Other Tales”</a:t>
            </a:r>
          </a:p>
          <a:p>
            <a:r>
              <a:rPr lang="en-US" dirty="0"/>
              <a:t>Geoff Landis “Mars Crossing” (some scenes)</a:t>
            </a:r>
          </a:p>
          <a:p>
            <a:r>
              <a:rPr lang="en-US" dirty="0"/>
              <a:t>Mary </a:t>
            </a:r>
            <a:r>
              <a:rPr lang="en-US" dirty="0" err="1"/>
              <a:t>Doria</a:t>
            </a:r>
            <a:r>
              <a:rPr lang="en-US" dirty="0"/>
              <a:t> Russell’s “The Sparrow” (some scenes)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89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5242-F15D-CB4D-9BFF-1B0048F3E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Cleveland in comics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81F0C-C5E2-5042-8488-20BF9F0BF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Brian Michael Bendis</a:t>
            </a:r>
          </a:p>
          <a:p>
            <a:pPr lvl="1"/>
            <a:r>
              <a:rPr lang="en-US" dirty="0"/>
              <a:t> – draws, like, everything, </a:t>
            </a:r>
          </a:p>
          <a:p>
            <a:pPr lvl="1"/>
            <a:r>
              <a:rPr lang="en-US" dirty="0"/>
              <a:t>but mostly known for Spider-Man</a:t>
            </a:r>
          </a:p>
          <a:p>
            <a:r>
              <a:rPr lang="en-US" dirty="0"/>
              <a:t>Steve Gerber’s “Howard the Duck”</a:t>
            </a:r>
          </a:p>
          <a:p>
            <a:r>
              <a:rPr lang="en-US" dirty="0"/>
              <a:t>Ted Sikora’s “</a:t>
            </a:r>
            <a:r>
              <a:rPr lang="en-US" dirty="0" err="1"/>
              <a:t>Apama</a:t>
            </a:r>
            <a:r>
              <a:rPr lang="en-US" dirty="0"/>
              <a:t>” series</a:t>
            </a:r>
          </a:p>
          <a:p>
            <a:r>
              <a:rPr lang="en-US" dirty="0"/>
              <a:t>“Paper Girls” from Image by Brian K. Vaughan</a:t>
            </a:r>
          </a:p>
          <a:p>
            <a:r>
              <a:rPr lang="en-US" dirty="0"/>
              <a:t>“The Escapists” Brian K. Vaughan – great work on Cleveland’s comic history as a comic book</a:t>
            </a:r>
          </a:p>
          <a:p>
            <a:r>
              <a:rPr lang="en-US" dirty="0"/>
              <a:t>Tony Isabella “Black Lightening”</a:t>
            </a:r>
          </a:p>
          <a:p>
            <a:r>
              <a:rPr lang="en-US" dirty="0"/>
              <a:t>Mikey Neumann, Len Peralta, Kris Straub, Tim </a:t>
            </a:r>
            <a:r>
              <a:rPr lang="en-US" dirty="0" err="1"/>
              <a:t>Switalski</a:t>
            </a:r>
            <a:r>
              <a:rPr lang="en-US" dirty="0"/>
              <a:t> “</a:t>
            </a:r>
            <a:r>
              <a:rPr lang="en-US" dirty="0" err="1"/>
              <a:t>Exterminite</a:t>
            </a:r>
            <a:r>
              <a:rPr lang="en-US" dirty="0"/>
              <a:t>” graphic novels</a:t>
            </a:r>
          </a:p>
          <a:p>
            <a:r>
              <a:rPr lang="en-US" dirty="0"/>
              <a:t>Vagabond Comics “Tales from the Trash Can Fire”</a:t>
            </a:r>
          </a:p>
          <a:p>
            <a:r>
              <a:rPr lang="en-US" dirty="0"/>
              <a:t>We are a surprisingly dominant comic-book-creator producing town.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DA5EC-A628-BE4F-A198-16ADE53F2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0" y="401780"/>
            <a:ext cx="5737860" cy="298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73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5884-6E3F-9843-97A9-533263569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Cleveland in Science Fiction film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EE123-057A-9648-8A32-4F8BAFED6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480559" cy="3649133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“Abbot and Costello Go To Mars” had its rocket lab in Cleveland</a:t>
            </a:r>
          </a:p>
          <a:p>
            <a:r>
              <a:rPr lang="en-US" dirty="0"/>
              <a:t>Howard the Duck (comic and movie – set in Cleveland but filmed in Iowa)</a:t>
            </a:r>
          </a:p>
          <a:p>
            <a:r>
              <a:rPr lang="en-US" dirty="0"/>
              <a:t>Buffy the Vampire Slayer (The other </a:t>
            </a:r>
            <a:r>
              <a:rPr lang="en-US" dirty="0" err="1"/>
              <a:t>hellmouth</a:t>
            </a:r>
            <a:r>
              <a:rPr lang="en-US" dirty="0"/>
              <a:t>)</a:t>
            </a:r>
          </a:p>
          <a:p>
            <a:r>
              <a:rPr lang="en-US" dirty="0"/>
              <a:t>Star Trek (Little Green Men)</a:t>
            </a:r>
          </a:p>
          <a:p>
            <a:r>
              <a:rPr lang="en-US" dirty="0"/>
              <a:t>Captain America: Winter Soldier, Captain America: Civil War filmed in part locally (local boys Anthony and Joe Russo, directors)</a:t>
            </a:r>
          </a:p>
          <a:p>
            <a:r>
              <a:rPr lang="en-US" dirty="0"/>
              <a:t>Charm City in TV show Powerless</a:t>
            </a:r>
          </a:p>
          <a:p>
            <a:r>
              <a:rPr lang="en-US" dirty="0"/>
              <a:t>Sharknado 4 (so much civic pride)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F805D-B30B-E54A-B777-541E6FD0D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012" y="2142067"/>
            <a:ext cx="6158904" cy="41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29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BF8C4-FB2C-4B4D-9156-98E7EF48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C9A86-286B-9742-AE7B-74901183E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5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AFD8E-D240-2B45-93A2-DBAC09F61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Electric Future: 1920-1930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739F-6D62-8846-A486-92E301D47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4957762" cy="42015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Mass produced technologies vastly change social landscape.</a:t>
            </a:r>
          </a:p>
          <a:p>
            <a:pPr marL="0" indent="0">
              <a:buNone/>
            </a:pPr>
            <a:r>
              <a:rPr lang="en-US" dirty="0"/>
              <a:t>Art Deco / Modernism / film / feminism</a:t>
            </a:r>
          </a:p>
          <a:p>
            <a:pPr marL="0" indent="0">
              <a:buNone/>
            </a:pPr>
            <a:r>
              <a:rPr lang="en-US" dirty="0"/>
              <a:t>Notable works: Metropolis (book and movie), Orlando, Frau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Mond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Popular reprints of “Adventure Fiction” like Verne and Hugo</a:t>
            </a:r>
          </a:p>
          <a:p>
            <a:pPr marL="0" indent="0">
              <a:buNone/>
            </a:pPr>
            <a:r>
              <a:rPr lang="en-US" dirty="0"/>
              <a:t>Hugo </a:t>
            </a:r>
            <a:r>
              <a:rPr lang="en-US" dirty="0" err="1"/>
              <a:t>Gernsbeck</a:t>
            </a:r>
            <a:r>
              <a:rPr lang="en-US" dirty="0"/>
              <a:t> coins term “</a:t>
            </a:r>
            <a:r>
              <a:rPr lang="en-US" dirty="0" err="1"/>
              <a:t>scientificition</a:t>
            </a:r>
            <a:r>
              <a:rPr lang="en-US" dirty="0"/>
              <a:t>” to differentiate what we will call science fiction from other adventure stories, founds Amazing Stories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D621D-2832-0543-BB6D-1BE6E45A6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294" y="1931670"/>
            <a:ext cx="6125176" cy="453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5ECA-53A0-8E42-80F4-951CC93AA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Cleveland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FC91B-A699-5F42-BCD8-A33069A0B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Period of tremendous growth</a:t>
            </a:r>
          </a:p>
          <a:p>
            <a:r>
              <a:rPr lang="en-US" dirty="0"/>
              <a:t>Birth of cultural institutions</a:t>
            </a:r>
          </a:p>
          <a:p>
            <a:r>
              <a:rPr lang="en-US" dirty="0"/>
              <a:t>College for Women grows exponentially</a:t>
            </a:r>
          </a:p>
          <a:p>
            <a:r>
              <a:rPr lang="en-US" dirty="0" err="1"/>
              <a:t>Kokoon</a:t>
            </a:r>
            <a:r>
              <a:rPr lang="en-US" dirty="0"/>
              <a:t> Arts Club</a:t>
            </a:r>
          </a:p>
          <a:p>
            <a:r>
              <a:rPr lang="en-US" dirty="0"/>
              <a:t>Karamu Theatre</a:t>
            </a:r>
          </a:p>
          <a:p>
            <a:r>
              <a:rPr lang="en-US" dirty="0"/>
              <a:t>Clare Winger Harris </a:t>
            </a:r>
          </a:p>
          <a:p>
            <a:pPr lvl="1"/>
            <a:r>
              <a:rPr lang="en-US" dirty="0"/>
              <a:t>First woman to publish SF under own name – 1928</a:t>
            </a:r>
          </a:p>
          <a:p>
            <a:pPr lvl="1"/>
            <a:r>
              <a:rPr lang="en-US" dirty="0"/>
              <a:t>Moved to Cleveland around then, until 1933</a:t>
            </a:r>
          </a:p>
          <a:p>
            <a:r>
              <a:rPr lang="en-US" dirty="0"/>
              <a:t>J. Paul Suter of Youngstown publishes pulp stories</a:t>
            </a:r>
          </a:p>
          <a:p>
            <a:pPr lvl="1"/>
            <a:r>
              <a:rPr lang="en-US" dirty="0"/>
              <a:t>Weird Tales and others – mystery and horror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86F84E-6F80-6A47-A841-D36972A94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7" r="7445"/>
          <a:stretch/>
        </p:blipFill>
        <p:spPr>
          <a:xfrm>
            <a:off x="6088518" y="1668039"/>
            <a:ext cx="5360216" cy="43319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996A31-E7C4-1746-8FBE-14DF2DBB3148}"/>
              </a:ext>
            </a:extLst>
          </p:cNvPr>
          <p:cNvSpPr txBox="1"/>
          <p:nvPr/>
        </p:nvSpPr>
        <p:spPr>
          <a:xfrm>
            <a:off x="6560820" y="6208818"/>
            <a:ext cx="467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Cover, 1930 WRU College for Women yearbook</a:t>
            </a:r>
          </a:p>
        </p:txBody>
      </p:sp>
    </p:spTree>
    <p:extLst>
      <p:ext uri="{BB962C8B-B14F-4D97-AF65-F5344CB8AC3E}">
        <p14:creationId xmlns:p14="http://schemas.microsoft.com/office/powerpoint/2010/main" val="267264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A018-F430-5949-806B-10130CEE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Golden Age: 1930s and 40s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3EB76-A659-0345-9F54-33D281345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320789" cy="3649133"/>
          </a:xfrm>
        </p:spPr>
        <p:txBody>
          <a:bodyPr/>
          <a:lstStyle/>
          <a:p>
            <a:r>
              <a:rPr lang="en-US" dirty="0"/>
              <a:t>Astounding founded in 1930</a:t>
            </a:r>
          </a:p>
          <a:p>
            <a:r>
              <a:rPr lang="en-US" dirty="0"/>
              <a:t>Amazing, Astounding, Weird Tales all thrive and magazine prices actually go down</a:t>
            </a:r>
          </a:p>
          <a:p>
            <a:r>
              <a:rPr lang="en-US" dirty="0"/>
              <a:t>John Campbell becomes editor of Astounding in 1938</a:t>
            </a:r>
          </a:p>
          <a:p>
            <a:r>
              <a:rPr lang="en-US" dirty="0"/>
              <a:t>Advances in affordable printing result in mass market paperbacks, comic books</a:t>
            </a:r>
          </a:p>
          <a:p>
            <a:r>
              <a:rPr lang="en-US" dirty="0"/>
              <a:t>Dawn of the superhero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796769-FECC-724E-A9E0-CEAAFC2BE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690" y="609600"/>
            <a:ext cx="3810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4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C6EC1-B73B-7C40-85AA-B2CBF880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age Cleveland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6BFE1-A638-FC40-B0F9-1C617E209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566409" cy="3115733"/>
          </a:xfrm>
        </p:spPr>
        <p:txBody>
          <a:bodyPr>
            <a:normAutofit/>
          </a:bodyPr>
          <a:lstStyle/>
          <a:p>
            <a:r>
              <a:rPr lang="en-US" dirty="0"/>
              <a:t>Joe Shuster and Jerry Siegel’s Superman in Action Comics 1938</a:t>
            </a:r>
          </a:p>
          <a:p>
            <a:r>
              <a:rPr lang="en-US" dirty="0"/>
              <a:t>Andre Norton publishes her first novels “The Prince Commands” in 1934 “</a:t>
            </a:r>
            <a:r>
              <a:rPr lang="en-US" dirty="0" err="1"/>
              <a:t>Ralestone</a:t>
            </a:r>
            <a:r>
              <a:rPr lang="en-US" dirty="0"/>
              <a:t> Luck” in 1938</a:t>
            </a:r>
          </a:p>
          <a:p>
            <a:r>
              <a:rPr lang="en-US" dirty="0"/>
              <a:t>Jean Milligan of Cleveland sells 33 short stories to Weird Tales and other magazines from 1943 to 1951 under the pen names Allison V. Harding and Alice B. </a:t>
            </a:r>
            <a:r>
              <a:rPr lang="en-US" dirty="0" err="1"/>
              <a:t>Harcraft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708F0-8B7A-EA40-9E58-837DCBAE7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295" y="246226"/>
            <a:ext cx="4514245" cy="644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788A-303C-0B4A-A357-EED937D4D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Andre Norton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FB9E1-3E73-F841-8DA6-D1397B578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450" y="80010"/>
            <a:ext cx="6073776" cy="4057651"/>
          </a:xfrm>
        </p:spPr>
        <p:txBody>
          <a:bodyPr/>
          <a:lstStyle/>
          <a:p>
            <a:r>
              <a:rPr lang="en-US" dirty="0"/>
              <a:t>Born Alice Norton, changed name after fame.  30 well-received novels, 24 novel series, and countless short stories</a:t>
            </a:r>
          </a:p>
          <a:p>
            <a:r>
              <a:rPr lang="en-US" dirty="0"/>
              <a:t>Science Fiction Writers Association Grand Master, Hall of Fame Member</a:t>
            </a:r>
            <a:br>
              <a:rPr lang="en-US" dirty="0"/>
            </a:br>
            <a:r>
              <a:rPr lang="en-US" dirty="0"/>
              <a:t>SFWA’s Young Adult award is The Andre Norton Award</a:t>
            </a:r>
          </a:p>
          <a:p>
            <a:r>
              <a:rPr lang="en-US" dirty="0"/>
              <a:t>Attended WRU in 1930</a:t>
            </a:r>
          </a:p>
          <a:p>
            <a:r>
              <a:rPr lang="en-US" dirty="0"/>
              <a:t>Worked at Cleveland Public Library </a:t>
            </a:r>
          </a:p>
          <a:p>
            <a:r>
              <a:rPr lang="en-US" dirty="0"/>
              <a:t>Known for “Witch World”, “</a:t>
            </a:r>
            <a:r>
              <a:rPr lang="en-US" dirty="0" err="1"/>
              <a:t>Crosstime</a:t>
            </a:r>
            <a:r>
              <a:rPr lang="en-US" dirty="0"/>
              <a:t>”, “Beastmaster”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0E026-DD0D-A947-AE8D-2888F9557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40" y="3654086"/>
            <a:ext cx="7858760" cy="2674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EAAB5C-D15C-DE4B-A408-048F8E104A41}"/>
              </a:ext>
            </a:extLst>
          </p:cNvPr>
          <p:cNvSpPr txBox="1"/>
          <p:nvPr/>
        </p:nvSpPr>
        <p:spPr>
          <a:xfrm>
            <a:off x="868680" y="1840230"/>
            <a:ext cx="3531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Played D&amp;D with Gary </a:t>
            </a:r>
            <a:r>
              <a:rPr lang="en-US" dirty="0" err="1"/>
              <a:t>Gygax</a:t>
            </a:r>
            <a:r>
              <a:rPr lang="en-US" dirty="0"/>
              <a:t> – to research what might be the first ‘gamers fall into the game’ novel - mentioned by him in 1</a:t>
            </a:r>
            <a:r>
              <a:rPr lang="en-US" baseline="30000" dirty="0"/>
              <a:t>st</a:t>
            </a:r>
            <a:r>
              <a:rPr lang="en-US" dirty="0"/>
              <a:t> Ed. Appendix as an author whose works inspired the lore!</a:t>
            </a:r>
          </a:p>
        </p:txBody>
      </p:sp>
    </p:spTree>
    <p:extLst>
      <p:ext uri="{BB962C8B-B14F-4D97-AF65-F5344CB8AC3E}">
        <p14:creationId xmlns:p14="http://schemas.microsoft.com/office/powerpoint/2010/main" val="1431296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D214-72A6-044D-88A8-42F54B425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Silver Age – 1950s and 60s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C23AB-741F-724C-8EF9-DB79E0F35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823709" cy="364913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(Silver/Gold distinction mine.)  “The Golden Age of Science Fiction is thirteen.”</a:t>
            </a:r>
          </a:p>
          <a:p>
            <a:r>
              <a:rPr lang="en-US" dirty="0"/>
              <a:t>Founding of “Fantasy &amp; Science Fiction” in 1949 and “Galaxy” in 1950 – the old pulps have new competition!</a:t>
            </a:r>
          </a:p>
          <a:p>
            <a:r>
              <a:rPr lang="en-US" dirty="0"/>
              <a:t>Campbell changes the name of “Astounding” to “Analog Science Fiction and Fact” in 1960</a:t>
            </a:r>
          </a:p>
          <a:p>
            <a:r>
              <a:rPr lang="en-US" dirty="0"/>
              <a:t>Rise of Television </a:t>
            </a:r>
          </a:p>
          <a:p>
            <a:r>
              <a:rPr lang="en-US" dirty="0"/>
              <a:t>Space Race makes science fiction relevant and mainstream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2DAB8-2ECB-424D-B6FE-ACAF22E1E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130" y="1279028"/>
            <a:ext cx="3063240" cy="436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4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93A0-B9BC-F54B-8CDD-CD9044C8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</a:t>
            </a:r>
            <a:r>
              <a:rPr lang="en-US" baseline="30000" dirty="0"/>
              <a:t>th</a:t>
            </a:r>
            <a:r>
              <a:rPr lang="en-US" dirty="0"/>
              <a:t> world Science Fiction Convention: 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Clevention</a:t>
            </a:r>
            <a:r>
              <a:rPr lang="en-US" dirty="0"/>
              <a:t> - 1955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A05F2-B0C0-CF42-9B70-F152F3E2F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480809" cy="3649133"/>
          </a:xfrm>
        </p:spPr>
        <p:txBody>
          <a:bodyPr/>
          <a:lstStyle/>
          <a:p>
            <a:r>
              <a:rPr lang="en-US" dirty="0"/>
              <a:t>Two Cleveland World Science Fiction Conventions in the Silver Age!</a:t>
            </a:r>
          </a:p>
          <a:p>
            <a:r>
              <a:rPr lang="en-US" dirty="0"/>
              <a:t>About 380 attended at Cleveland’s Manager Hotel</a:t>
            </a:r>
          </a:p>
          <a:p>
            <a:r>
              <a:rPr lang="en-US" dirty="0"/>
              <a:t>First convention to establish the </a:t>
            </a:r>
            <a:r>
              <a:rPr lang="en-US" dirty="0" err="1"/>
              <a:t>Hugos</a:t>
            </a:r>
            <a:r>
              <a:rPr lang="en-US" dirty="0"/>
              <a:t> as an annual award.</a:t>
            </a:r>
          </a:p>
          <a:p>
            <a:r>
              <a:rPr lang="en-US" dirty="0"/>
              <a:t>John W. Campbell wins Hugo for Astounding Magazine</a:t>
            </a:r>
          </a:p>
          <a:p>
            <a:r>
              <a:rPr lang="en-US" dirty="0"/>
              <a:t>Isaac Asimov is Guest of Honor</a:t>
            </a:r>
          </a:p>
          <a:p>
            <a:r>
              <a:rPr lang="en-US" dirty="0"/>
              <a:t>Chairs: Nick and Noreen </a:t>
            </a:r>
            <a:r>
              <a:rPr lang="en-US" dirty="0" err="1"/>
              <a:t>Falasca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24FE3F-65DA-8F4F-B652-9ADA2BCDD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800" y="1662006"/>
            <a:ext cx="3214840" cy="481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3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0058C-AC73-E241-85E9-10D245A4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</a:t>
            </a:r>
            <a:r>
              <a:rPr lang="en-US" baseline="30000" dirty="0"/>
              <a:t>th</a:t>
            </a:r>
            <a:r>
              <a:rPr lang="en-US" dirty="0"/>
              <a:t> World Science Fiction Convention 1966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5F18C-BEC3-954C-96AF-385D7AD49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57351"/>
            <a:ext cx="6720839" cy="3154679"/>
          </a:xfrm>
        </p:spPr>
        <p:txBody>
          <a:bodyPr/>
          <a:lstStyle/>
          <a:p>
            <a:r>
              <a:rPr lang="en-US" dirty="0"/>
              <a:t>About 850 attended at the Sheraton </a:t>
            </a:r>
          </a:p>
          <a:p>
            <a:r>
              <a:rPr lang="en-US" dirty="0"/>
              <a:t>Local author Roger </a:t>
            </a:r>
            <a:r>
              <a:rPr lang="en-US" dirty="0" err="1"/>
              <a:t>Zelazny</a:t>
            </a:r>
            <a:r>
              <a:rPr lang="en-US" dirty="0"/>
              <a:t> wins Hugo for  novel “…And Call Me Conrad” (tied with ”Dune”)</a:t>
            </a:r>
          </a:p>
          <a:p>
            <a:r>
              <a:rPr lang="en-US" dirty="0"/>
              <a:t>Another local, Harlon Ellison, takes the Hugo for short story “’Repent, Harlequin!’ Said the </a:t>
            </a:r>
            <a:r>
              <a:rPr lang="en-US" dirty="0" err="1"/>
              <a:t>Ticktockkman</a:t>
            </a:r>
            <a:r>
              <a:rPr lang="en-US" dirty="0"/>
              <a:t>”</a:t>
            </a:r>
          </a:p>
          <a:p>
            <a:r>
              <a:rPr lang="en-US" dirty="0"/>
              <a:t>Gene Roddenberry premiered both pilot episodes for his upcoming TV series “Star Trek” (Wife Majel Barrett born in Cleveland)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D2C85-EB8F-EA40-944E-88C5D6D11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590" y="2368550"/>
            <a:ext cx="4064000" cy="406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FF5B91-C1AC-9F43-82F7-0707DFFC4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470" y="4504690"/>
            <a:ext cx="28575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03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{F58905C3-8E47-5A45-9F60-A68D16933954}tf10001058</Template>
  <TotalTime>69848</TotalTime>
  <Words>1245</Words>
  <Application>Microsoft Macintosh PowerPoint</Application>
  <PresentationFormat>Widescreen</PresentationFormat>
  <Paragraphs>127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Celestial</vt:lpstr>
      <vt:lpstr> Cleveland</vt:lpstr>
      <vt:lpstr>The Electric Future: 1920-1930</vt:lpstr>
      <vt:lpstr>In Cleveland</vt:lpstr>
      <vt:lpstr>The Golden Age: 1930s and 40s</vt:lpstr>
      <vt:lpstr>Golden age Cleveland</vt:lpstr>
      <vt:lpstr>Andre Norton</vt:lpstr>
      <vt:lpstr>The Silver Age – 1950s and 60s</vt:lpstr>
      <vt:lpstr>13th world Science Fiction Convention:  The Clevention - 1955</vt:lpstr>
      <vt:lpstr>24th World Science Fiction Convention 1966</vt:lpstr>
      <vt:lpstr>Roger Zelazny</vt:lpstr>
      <vt:lpstr>The 1970s and 80s: Dystopia and Social Change</vt:lpstr>
      <vt:lpstr>70s and 80s Cleveland Science Fiction</vt:lpstr>
      <vt:lpstr>Cajun Sushi Hamsters from Hell</vt:lpstr>
      <vt:lpstr>The 90s and 2000’s: Dawn of the Net</vt:lpstr>
      <vt:lpstr>Today: A New golden age?</vt:lpstr>
      <vt:lpstr>Notable Science Fiction Books set in Cleveland</vt:lpstr>
      <vt:lpstr>Cleveland in comics</vt:lpstr>
      <vt:lpstr>Cleveland in Science Fiction film</vt:lpstr>
      <vt:lpstr>Questions?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Fiction &amp; Cleveland</dc:title>
  <dc:creator>Microsoft Office User</dc:creator>
  <cp:lastModifiedBy>Microsoft Office User</cp:lastModifiedBy>
  <cp:revision>30</cp:revision>
  <dcterms:created xsi:type="dcterms:W3CDTF">2018-05-08T15:18:21Z</dcterms:created>
  <dcterms:modified xsi:type="dcterms:W3CDTF">2019-07-30T17:10:51Z</dcterms:modified>
</cp:coreProperties>
</file>